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89" r:id="rId4"/>
    <p:sldId id="270" r:id="rId5"/>
    <p:sldId id="256" r:id="rId6"/>
    <p:sldId id="274" r:id="rId7"/>
    <p:sldId id="257" r:id="rId8"/>
    <p:sldId id="258" r:id="rId9"/>
    <p:sldId id="275" r:id="rId10"/>
    <p:sldId id="280" r:id="rId11"/>
    <p:sldId id="276" r:id="rId12"/>
    <p:sldId id="277" r:id="rId13"/>
    <p:sldId id="278" r:id="rId14"/>
    <p:sldId id="281" r:id="rId15"/>
    <p:sldId id="283" r:id="rId16"/>
    <p:sldId id="282" r:id="rId17"/>
    <p:sldId id="284" r:id="rId18"/>
    <p:sldId id="285" r:id="rId19"/>
    <p:sldId id="273" r:id="rId20"/>
    <p:sldId id="286" r:id="rId21"/>
    <p:sldId id="287" r:id="rId22"/>
    <p:sldId id="261" r:id="rId23"/>
    <p:sldId id="262" r:id="rId24"/>
    <p:sldId id="263" r:id="rId25"/>
    <p:sldId id="264" r:id="rId26"/>
    <p:sldId id="288" r:id="rId27"/>
    <p:sldId id="26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6414-A11C-4E1F-84A0-44266E970931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33B7-C041-4F81-9608-5FCF3A667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6414-A11C-4E1F-84A0-44266E970931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33B7-C041-4F81-9608-5FCF3A667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6414-A11C-4E1F-84A0-44266E970931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33B7-C041-4F81-9608-5FCF3A667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3648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6414-A11C-4E1F-84A0-44266E970931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33B7-C041-4F81-9608-5FCF3A667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6414-A11C-4E1F-84A0-44266E970931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33B7-C041-4F81-9608-5FCF3A667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6414-A11C-4E1F-84A0-44266E970931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33B7-C041-4F81-9608-5FCF3A667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6414-A11C-4E1F-84A0-44266E970931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33B7-C041-4F81-9608-5FCF3A667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6414-A11C-4E1F-84A0-44266E970931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33B7-C041-4F81-9608-5FCF3A667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6414-A11C-4E1F-84A0-44266E970931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33B7-C041-4F81-9608-5FCF3A667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6414-A11C-4E1F-84A0-44266E970931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33B7-C041-4F81-9608-5FCF3A667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6414-A11C-4E1F-84A0-44266E970931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33B7-C041-4F81-9608-5FCF3A667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96414-A11C-4E1F-84A0-44266E970931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233B7-C041-4F81-9608-5FCF3A667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Baktygali\Downloads\From%20DNA%20to%20protein%20-%203D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1550" y="484765"/>
            <a:ext cx="6395115" cy="1125949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40"/>
              </a:spcBef>
            </a:pPr>
            <a:r>
              <a:rPr lang="en-US" sz="3600" dirty="0" smtClean="0">
                <a:latin typeface="PT Sans" panose="020B0503020203020204" pitchFamily="34" charset="-52"/>
              </a:rPr>
              <a:t>AL-FARABI </a:t>
            </a:r>
            <a:r>
              <a:rPr lang="en-US" sz="3600" dirty="0">
                <a:latin typeface="PT Sans" panose="020B0503020203020204" pitchFamily="34" charset="-52"/>
              </a:rPr>
              <a:t>KAZAKH NATIONAL </a:t>
            </a:r>
            <a:r>
              <a:rPr lang="en-US" sz="3600" dirty="0" smtClean="0">
                <a:latin typeface="PT Sans" panose="020B0503020203020204" pitchFamily="34" charset="-52"/>
              </a:rPr>
              <a:t>UNIVERSITY</a:t>
            </a:r>
            <a:r>
              <a:rPr lang="ru-RU" sz="3600" dirty="0" smtClean="0">
                <a:latin typeface="PT Sans" panose="020B0503020203020204" pitchFamily="34" charset="-52"/>
              </a:rPr>
              <a:t> </a:t>
            </a:r>
            <a:endParaRPr sz="3600" dirty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1550" y="1823710"/>
            <a:ext cx="6173238" cy="325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r>
              <a:rPr lang="en-US" sz="2000" dirty="0" smtClean="0">
                <a:latin typeface="PT Sans" pitchFamily="34" charset="-52"/>
                <a:cs typeface="Arial" panose="020B0604020202020204" pitchFamily="34" charset="0"/>
              </a:rPr>
              <a:t>Department of Philology and World languages</a:t>
            </a:r>
            <a:r>
              <a:rPr lang="ru-RU" sz="2000" dirty="0" smtClean="0">
                <a:latin typeface="PT Sans" pitchFamily="34" charset="-52"/>
                <a:cs typeface="Arial" panose="020B0604020202020204" pitchFamily="34" charset="0"/>
              </a:rPr>
              <a:t> </a:t>
            </a:r>
            <a:endParaRPr lang="ru-RU" sz="2000" dirty="0">
              <a:latin typeface="PT Sans" pitchFamily="34" charset="-52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7177" y="558207"/>
            <a:ext cx="751332" cy="961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289D5EB-7799-49F6-AC59-525B93387E7E}"/>
              </a:ext>
            </a:extLst>
          </p:cNvPr>
          <p:cNvSpPr txBox="1"/>
          <p:nvPr/>
        </p:nvSpPr>
        <p:spPr>
          <a:xfrm>
            <a:off x="1059809" y="2900707"/>
            <a:ext cx="5092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English in Science </a:t>
            </a:r>
          </a:p>
          <a:p>
            <a:endParaRPr lang="ru-RU" sz="48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9809" y="416064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933">
              <a:spcBef>
                <a:spcPts val="2047"/>
              </a:spcBef>
            </a:pPr>
            <a:r>
              <a:rPr lang="en-US" sz="2000" dirty="0" err="1" smtClean="0">
                <a:latin typeface="PT Sans" panose="020B0503020203020204" pitchFamily="34" charset="-52"/>
                <a:cs typeface="Arial" panose="020B0604020202020204" pitchFamily="34" charset="0"/>
              </a:rPr>
              <a:t>Januzakova</a:t>
            </a:r>
            <a:r>
              <a:rPr lang="en-US" sz="2000" dirty="0" smtClean="0"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PT Sans" panose="020B0503020203020204" pitchFamily="34" charset="-52"/>
                <a:cs typeface="Arial" panose="020B0604020202020204" pitchFamily="34" charset="0"/>
              </a:rPr>
              <a:t>Ayan</a:t>
            </a:r>
            <a:r>
              <a:rPr lang="en-US" sz="2000" dirty="0" smtClean="0"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PT Sans" panose="020B0503020203020204" pitchFamily="34" charset="-52"/>
                <a:cs typeface="Arial" panose="020B0604020202020204" pitchFamily="34" charset="0"/>
              </a:rPr>
              <a:t>Almukhanovna</a:t>
            </a:r>
            <a:endParaRPr lang="ru-RU" sz="20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16933">
              <a:spcBef>
                <a:spcPts val="7"/>
              </a:spcBef>
            </a:pPr>
            <a:r>
              <a:rPr lang="en-US" sz="2000" spc="-7" dirty="0" smtClean="0">
                <a:latin typeface="PT Sans" panose="020B0503020203020204" pitchFamily="34" charset="-52"/>
                <a:cs typeface="Arial" panose="020B0604020202020204" pitchFamily="34" charset="0"/>
              </a:rPr>
              <a:t>MD in science, senior lecturer</a:t>
            </a:r>
            <a:endParaRPr lang="ru-RU" sz="2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3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7770" y="3862008"/>
            <a:ext cx="6194550" cy="113877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lang="en-US" sz="3600" spc="-7" dirty="0">
                <a:solidFill>
                  <a:srgbClr val="006FC0"/>
                </a:solidFill>
                <a:latin typeface="PT Sans" panose="020B0503020203020204" pitchFamily="34" charset="-52"/>
                <a:cs typeface="Arial"/>
              </a:rPr>
              <a:t>Part </a:t>
            </a:r>
            <a:r>
              <a:rPr lang="en-US" sz="3600" spc="-7" dirty="0" smtClean="0">
                <a:solidFill>
                  <a:srgbClr val="006FC0"/>
                </a:solidFill>
                <a:latin typeface="PT Sans" panose="020B0503020203020204" pitchFamily="34" charset="-52"/>
                <a:cs typeface="Arial"/>
              </a:rPr>
              <a:t>2 </a:t>
            </a:r>
            <a:endParaRPr lang="en-US" sz="3600" spc="-7" dirty="0">
              <a:solidFill>
                <a:srgbClr val="006FC0"/>
              </a:solidFill>
              <a:latin typeface="PT Sans" panose="020B0503020203020204" pitchFamily="34" charset="-52"/>
              <a:cs typeface="Arial"/>
            </a:endParaRPr>
          </a:p>
          <a:p>
            <a:pPr marL="16933">
              <a:spcBef>
                <a:spcPts val="140"/>
              </a:spcBef>
            </a:pPr>
            <a:r>
              <a:rPr lang="en-US" sz="3600" spc="-7" dirty="0" smtClean="0">
                <a:latin typeface="PT Sans" panose="020B0503020203020204" pitchFamily="34" charset="-52"/>
                <a:cs typeface="Arial"/>
              </a:rPr>
              <a:t>How to read biological terms</a:t>
            </a:r>
            <a:endParaRPr sz="3600" dirty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2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971600" y="1340768"/>
            <a:ext cx="1440160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Pt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547664" y="2276872"/>
            <a:ext cx="288032" cy="936104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71600" y="3356992"/>
            <a:ext cx="1440160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[t]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1628800"/>
            <a:ext cx="27363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/>
              <a:t>Pt</a:t>
            </a:r>
            <a:r>
              <a:rPr lang="en-US" dirty="0" smtClean="0"/>
              <a:t>erodactyl</a:t>
            </a:r>
          </a:p>
          <a:p>
            <a:pPr algn="just">
              <a:lnSpc>
                <a:spcPct val="150000"/>
              </a:lnSpc>
            </a:pPr>
            <a:r>
              <a:rPr lang="en-US" b="1" u="sng" dirty="0" err="1" smtClean="0"/>
              <a:t>P</a:t>
            </a:r>
            <a:r>
              <a:rPr lang="en-US" b="1" u="sng" dirty="0" err="1" smtClean="0"/>
              <a:t>t</a:t>
            </a:r>
            <a:r>
              <a:rPr lang="en-US" dirty="0" err="1" smtClean="0"/>
              <a:t>osis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b="1" u="sng" dirty="0" smtClean="0"/>
              <a:t>Pt</a:t>
            </a:r>
            <a:r>
              <a:rPr lang="en-US" dirty="0" smtClean="0"/>
              <a:t>yalin</a:t>
            </a:r>
          </a:p>
          <a:p>
            <a:pPr algn="just">
              <a:lnSpc>
                <a:spcPct val="150000"/>
              </a:lnSpc>
            </a:pPr>
            <a:r>
              <a:rPr lang="en-US" b="1" u="sng" dirty="0" err="1" smtClean="0"/>
              <a:t>Pt</a:t>
            </a:r>
            <a:r>
              <a:rPr lang="en-US" dirty="0" err="1" smtClean="0"/>
              <a:t>eropod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b="1" u="sng" dirty="0" err="1" smtClean="0"/>
              <a:t>P</a:t>
            </a:r>
            <a:r>
              <a:rPr lang="en-US" b="1" u="sng" dirty="0" err="1" smtClean="0"/>
              <a:t>t</a:t>
            </a:r>
            <a:r>
              <a:rPr lang="en-US" dirty="0" err="1" smtClean="0"/>
              <a:t>eridosperm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971600" y="1484784"/>
            <a:ext cx="1440160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Pn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547664" y="2420888"/>
            <a:ext cx="288032" cy="936104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71600" y="3573016"/>
            <a:ext cx="1440160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[n]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227687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/>
              <a:t>Pn</a:t>
            </a:r>
            <a:r>
              <a:rPr lang="en-US" dirty="0" smtClean="0"/>
              <a:t>eumonia</a:t>
            </a:r>
          </a:p>
          <a:p>
            <a:pPr>
              <a:lnSpc>
                <a:spcPct val="150000"/>
              </a:lnSpc>
            </a:pPr>
            <a:r>
              <a:rPr lang="en-US" b="1" u="sng" dirty="0" err="1" smtClean="0"/>
              <a:t>Pn</a:t>
            </a:r>
            <a:r>
              <a:rPr lang="en-US" dirty="0" err="1" smtClean="0"/>
              <a:t>euma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u="sng" dirty="0" err="1" smtClean="0"/>
              <a:t>Pn</a:t>
            </a:r>
            <a:r>
              <a:rPr lang="en-US" dirty="0" err="1" smtClean="0"/>
              <a:t>eumocytosis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u="sng" dirty="0" smtClean="0"/>
              <a:t>Pn</a:t>
            </a:r>
            <a:r>
              <a:rPr lang="en-US" dirty="0" smtClean="0"/>
              <a:t>eumococcal Infection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71600" y="1484784"/>
            <a:ext cx="1440160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Ps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547664" y="2420888"/>
            <a:ext cx="288032" cy="936104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71600" y="3573016"/>
            <a:ext cx="1440160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[S]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844824"/>
            <a:ext cx="381642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/>
              <a:t>Ps</a:t>
            </a:r>
            <a:r>
              <a:rPr lang="en-US" dirty="0" smtClean="0"/>
              <a:t>ychology</a:t>
            </a:r>
          </a:p>
          <a:p>
            <a:pPr>
              <a:lnSpc>
                <a:spcPct val="150000"/>
              </a:lnSpc>
            </a:pPr>
            <a:r>
              <a:rPr lang="en-US" b="1" u="sng" dirty="0" smtClean="0"/>
              <a:t>Ps</a:t>
            </a:r>
            <a:r>
              <a:rPr lang="en-US" dirty="0" smtClean="0"/>
              <a:t>eudoscience</a:t>
            </a:r>
          </a:p>
          <a:p>
            <a:pPr>
              <a:lnSpc>
                <a:spcPct val="150000"/>
              </a:lnSpc>
            </a:pPr>
            <a:r>
              <a:rPr lang="en-US" b="1" u="sng" dirty="0" smtClean="0"/>
              <a:t>Ps</a:t>
            </a:r>
            <a:r>
              <a:rPr lang="en-US" dirty="0" smtClean="0"/>
              <a:t>ychobiology</a:t>
            </a:r>
          </a:p>
          <a:p>
            <a:pPr>
              <a:lnSpc>
                <a:spcPct val="150000"/>
              </a:lnSpc>
            </a:pPr>
            <a:r>
              <a:rPr lang="en-US" b="1" u="sng" dirty="0" smtClean="0"/>
              <a:t>Ps</a:t>
            </a:r>
            <a:r>
              <a:rPr lang="en-US" dirty="0" smtClean="0"/>
              <a:t>eudopodium</a:t>
            </a:r>
          </a:p>
          <a:p>
            <a:pPr>
              <a:lnSpc>
                <a:spcPct val="150000"/>
              </a:lnSpc>
            </a:pPr>
            <a:r>
              <a:rPr lang="en-US" b="1" u="sng" dirty="0" smtClean="0"/>
              <a:t>P</a:t>
            </a:r>
            <a:r>
              <a:rPr lang="en-US" b="1" u="sng" dirty="0" smtClean="0"/>
              <a:t>s</a:t>
            </a:r>
            <a:r>
              <a:rPr lang="en-US" dirty="0" smtClean="0"/>
              <a:t>ittacosis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71600" y="1484784"/>
            <a:ext cx="1440160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Ch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547664" y="2420888"/>
            <a:ext cx="288032" cy="936104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71600" y="3573016"/>
            <a:ext cx="1440160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[K]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772816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/>
              <a:t>Ch</a:t>
            </a:r>
            <a:r>
              <a:rPr lang="en-US" dirty="0" smtClean="0"/>
              <a:t>emistry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</a:t>
            </a:r>
            <a:r>
              <a:rPr lang="en-US" b="1" u="sng" dirty="0" smtClean="0"/>
              <a:t>ch</a:t>
            </a:r>
            <a:r>
              <a:rPr lang="en-US" dirty="0" smtClean="0"/>
              <a:t>nology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Mito</a:t>
            </a:r>
            <a:r>
              <a:rPr lang="en-US" b="1" u="sng" dirty="0" smtClean="0"/>
              <a:t>ch</a:t>
            </a:r>
            <a:r>
              <a:rPr lang="en-US" dirty="0" smtClean="0"/>
              <a:t>ondria</a:t>
            </a:r>
          </a:p>
          <a:p>
            <a:pPr>
              <a:lnSpc>
                <a:spcPct val="150000"/>
              </a:lnSpc>
            </a:pPr>
            <a:r>
              <a:rPr lang="en-US" b="1" u="sng" dirty="0" err="1" smtClean="0"/>
              <a:t>Ch</a:t>
            </a:r>
            <a:r>
              <a:rPr lang="en-US" dirty="0" err="1" smtClean="0"/>
              <a:t>ondritis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71600" y="1484784"/>
            <a:ext cx="1440160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h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547664" y="2420888"/>
            <a:ext cx="288032" cy="936104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71600" y="3573016"/>
            <a:ext cx="1440160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[F]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1700808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/>
              <a:t>Ph</a:t>
            </a:r>
            <a:r>
              <a:rPr lang="en-US" dirty="0" smtClean="0"/>
              <a:t>ysiology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Sta</a:t>
            </a:r>
            <a:r>
              <a:rPr lang="en-US" b="1" u="sng" dirty="0" smtClean="0"/>
              <a:t>ph</a:t>
            </a:r>
            <a:r>
              <a:rPr lang="en-US" dirty="0" smtClean="0"/>
              <a:t>ylococcus</a:t>
            </a:r>
          </a:p>
          <a:p>
            <a:pPr>
              <a:lnSpc>
                <a:spcPct val="150000"/>
              </a:lnSpc>
            </a:pPr>
            <a:r>
              <a:rPr lang="en-US" b="1" u="sng" dirty="0" smtClean="0"/>
              <a:t>Ph</a:t>
            </a:r>
            <a:r>
              <a:rPr lang="en-US" dirty="0" smtClean="0"/>
              <a:t>os</a:t>
            </a:r>
            <a:r>
              <a:rPr lang="en-US" b="1" u="sng" dirty="0" smtClean="0"/>
              <a:t>ph</a:t>
            </a:r>
            <a:r>
              <a:rPr lang="en-US" dirty="0" smtClean="0"/>
              <a:t>olipids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Cephalous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71600" y="1484784"/>
            <a:ext cx="1440160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-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547664" y="2420888"/>
            <a:ext cx="288032" cy="936104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71600" y="3573016"/>
            <a:ext cx="1440160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dirty="0" err="1" smtClean="0">
                <a:solidFill>
                  <a:schemeClr val="tx2"/>
                </a:solidFill>
              </a:rPr>
              <a:t>ai</a:t>
            </a:r>
            <a:r>
              <a:rPr lang="en-US" dirty="0" smtClean="0">
                <a:solidFill>
                  <a:schemeClr val="tx2"/>
                </a:solidFill>
              </a:rPr>
              <a:t>]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2348880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Fung</a:t>
            </a:r>
            <a:r>
              <a:rPr lang="en-US" b="1" u="sng" dirty="0" smtClean="0"/>
              <a:t>i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Bronch</a:t>
            </a:r>
            <a:r>
              <a:rPr lang="en-US" b="1" u="sng" dirty="0" smtClean="0"/>
              <a:t>i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Nucle</a:t>
            </a:r>
            <a:r>
              <a:rPr lang="en-US" b="1" u="sng" dirty="0" smtClean="0"/>
              <a:t>i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Bacill</a:t>
            </a:r>
            <a:r>
              <a:rPr lang="en-US" b="1" u="sng" dirty="0" smtClean="0"/>
              <a:t>i 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Practice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060848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Staphylococci</a:t>
            </a:r>
          </a:p>
          <a:p>
            <a:r>
              <a:rPr lang="en-US" dirty="0" smtClean="0"/>
              <a:t>Lactobacilli</a:t>
            </a:r>
          </a:p>
          <a:p>
            <a:r>
              <a:rPr lang="en-US" dirty="0" smtClean="0"/>
              <a:t>Biochemistry</a:t>
            </a:r>
          </a:p>
          <a:p>
            <a:r>
              <a:rPr lang="en-US" dirty="0" smtClean="0"/>
              <a:t>Biotechnology</a:t>
            </a:r>
          </a:p>
          <a:p>
            <a:r>
              <a:rPr lang="en-US" dirty="0" err="1" smtClean="0"/>
              <a:t>Enterococci</a:t>
            </a:r>
            <a:endParaRPr lang="en-US" dirty="0" smtClean="0"/>
          </a:p>
          <a:p>
            <a:r>
              <a:rPr lang="en-US" dirty="0" err="1" smtClean="0"/>
              <a:t>Pseudobiology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7770" y="3862008"/>
            <a:ext cx="5330453" cy="113877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lang="en-US" sz="3600" spc="-7" dirty="0">
                <a:solidFill>
                  <a:srgbClr val="006FC0"/>
                </a:solidFill>
                <a:latin typeface="PT Sans" panose="020B0503020203020204" pitchFamily="34" charset="-52"/>
                <a:cs typeface="Arial"/>
              </a:rPr>
              <a:t>Part </a:t>
            </a:r>
            <a:r>
              <a:rPr lang="en-US" sz="3600" spc="-7" dirty="0" smtClean="0">
                <a:solidFill>
                  <a:srgbClr val="006FC0"/>
                </a:solidFill>
                <a:latin typeface="PT Sans" panose="020B0503020203020204" pitchFamily="34" charset="-52"/>
                <a:cs typeface="Arial"/>
              </a:rPr>
              <a:t>2 </a:t>
            </a:r>
            <a:endParaRPr lang="en-US" sz="3600" spc="-7" dirty="0">
              <a:solidFill>
                <a:srgbClr val="006FC0"/>
              </a:solidFill>
              <a:latin typeface="PT Sans" panose="020B0503020203020204" pitchFamily="34" charset="-52"/>
              <a:cs typeface="Arial"/>
            </a:endParaRPr>
          </a:p>
          <a:p>
            <a:pPr marL="16933">
              <a:spcBef>
                <a:spcPts val="140"/>
              </a:spcBef>
            </a:pPr>
            <a:r>
              <a:rPr lang="en-US" sz="3600" spc="-7" dirty="0" smtClean="0">
                <a:latin typeface="PT Sans" panose="020B0503020203020204" pitchFamily="34" charset="-52"/>
                <a:cs typeface="Arial"/>
              </a:rPr>
              <a:t>Prefixes and suffixes</a:t>
            </a:r>
            <a:endParaRPr sz="3600" dirty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2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Prefixes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31640" y="2276872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Hydro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Hydrophilic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Microorganism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Cyto</a:t>
                      </a:r>
                      <a:r>
                        <a:rPr lang="en-US" dirty="0" smtClean="0"/>
                        <a:t>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Cytokinesis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 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Antibody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Exo</a:t>
                      </a:r>
                      <a:r>
                        <a:rPr lang="en-US" dirty="0" smtClean="0"/>
                        <a:t> 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Exo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Bilayer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Dichotomous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6190" y="2080759"/>
            <a:ext cx="5754082" cy="1125949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 algn="l">
              <a:lnSpc>
                <a:spcPct val="100000"/>
              </a:lnSpc>
              <a:spcBef>
                <a:spcPts val="140"/>
              </a:spcBef>
            </a:pPr>
            <a:r>
              <a:rPr lang="en-US" sz="3600" spc="-13" dirty="0" smtClean="0">
                <a:solidFill>
                  <a:srgbClr val="006FC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Module</a:t>
            </a:r>
            <a:r>
              <a:rPr sz="3600" spc="13" dirty="0" smtClean="0">
                <a:solidFill>
                  <a:srgbClr val="006FC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sz="3600" dirty="0">
                <a:solidFill>
                  <a:srgbClr val="006FC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1</a:t>
            </a:r>
            <a:endParaRPr sz="36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16933" algn="l">
              <a:lnSpc>
                <a:spcPct val="100000"/>
              </a:lnSpc>
              <a:spcBef>
                <a:spcPts val="13"/>
              </a:spcBef>
            </a:pPr>
            <a:r>
              <a:rPr lang="en-US" sz="3600" dirty="0" smtClean="0">
                <a:solidFill>
                  <a:srgbClr val="00000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Reading Scientific Texts</a:t>
            </a:r>
            <a:endParaRPr sz="3600" spc="-20" dirty="0">
              <a:solidFill>
                <a:srgbClr val="000000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6190" y="4256363"/>
            <a:ext cx="6402154" cy="11250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3600" dirty="0" smtClean="0">
                <a:solidFill>
                  <a:srgbClr val="006FC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Lecture 1</a:t>
            </a:r>
            <a:endParaRPr sz="3600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16933">
              <a:spcBef>
                <a:spcPts val="13"/>
              </a:spcBef>
            </a:pPr>
            <a:r>
              <a:rPr lang="en-US" sz="3600" spc="-20" dirty="0" smtClean="0">
                <a:latin typeface="PT Sans" panose="020B0503020203020204" pitchFamily="34" charset="-52"/>
                <a:cs typeface="Arial" panose="020B0604020202020204" pitchFamily="34" charset="0"/>
              </a:rPr>
              <a:t>Pronunciation of biology terms</a:t>
            </a:r>
            <a:endParaRPr sz="3600" dirty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Suffixes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96000" cy="3043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07211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err="1" smtClean="0"/>
                        <a:t>Cide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Pesticide</a:t>
                      </a:r>
                      <a:endParaRPr lang="ru-RU" dirty="0"/>
                    </a:p>
                  </a:txBody>
                  <a:tcPr/>
                </a:tc>
              </a:tr>
              <a:tr h="507211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err="1" smtClean="0"/>
                        <a:t>Ize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Synthesize</a:t>
                      </a:r>
                      <a:endParaRPr lang="ru-RU" dirty="0"/>
                    </a:p>
                  </a:txBody>
                  <a:tcPr/>
                </a:tc>
              </a:tr>
              <a:tr h="507211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err="1" smtClean="0"/>
                        <a:t>Cule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Molecule</a:t>
                      </a:r>
                      <a:endParaRPr lang="ru-RU" dirty="0"/>
                    </a:p>
                  </a:txBody>
                  <a:tcPr/>
                </a:tc>
              </a:tr>
              <a:tr h="507211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err="1" smtClean="0"/>
                        <a:t>Phyll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Chlorophyll</a:t>
                      </a:r>
                      <a:endParaRPr lang="ru-RU" dirty="0"/>
                    </a:p>
                  </a:txBody>
                  <a:tcPr/>
                </a:tc>
              </a:tr>
              <a:tr h="507211">
                <a:tc>
                  <a:txBody>
                    <a:bodyPr/>
                    <a:lstStyle/>
                    <a:p>
                      <a:r>
                        <a:rPr lang="en-US" dirty="0" smtClean="0"/>
                        <a:t> - </a:t>
                      </a:r>
                      <a:r>
                        <a:rPr lang="en-US" dirty="0" err="1" smtClean="0"/>
                        <a:t>itis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Laryngitis</a:t>
                      </a:r>
                    </a:p>
                  </a:txBody>
                  <a:tcPr/>
                </a:tc>
              </a:tr>
              <a:tr h="50721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Xyl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hydroxyl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7770" y="3862008"/>
            <a:ext cx="5330453" cy="113877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lang="en-US" sz="3600" spc="-7" dirty="0">
                <a:solidFill>
                  <a:srgbClr val="006FC0"/>
                </a:solidFill>
                <a:latin typeface="PT Sans" panose="020B0503020203020204" pitchFamily="34" charset="-52"/>
                <a:cs typeface="Arial"/>
              </a:rPr>
              <a:t>Part </a:t>
            </a:r>
            <a:r>
              <a:rPr lang="en-US" sz="3600" spc="-7" dirty="0" smtClean="0">
                <a:solidFill>
                  <a:srgbClr val="006FC0"/>
                </a:solidFill>
                <a:latin typeface="PT Sans" panose="020B0503020203020204" pitchFamily="34" charset="-52"/>
                <a:cs typeface="Arial"/>
              </a:rPr>
              <a:t>3</a:t>
            </a:r>
            <a:r>
              <a:rPr lang="en-US" sz="3600" spc="-7" dirty="0" smtClean="0">
                <a:solidFill>
                  <a:srgbClr val="006FC0"/>
                </a:solidFill>
                <a:latin typeface="PT Sans" panose="020B0503020203020204" pitchFamily="34" charset="-52"/>
                <a:cs typeface="Arial"/>
              </a:rPr>
              <a:t> </a:t>
            </a:r>
            <a:endParaRPr lang="en-US" sz="3600" spc="-7" dirty="0">
              <a:solidFill>
                <a:srgbClr val="006FC0"/>
              </a:solidFill>
              <a:latin typeface="PT Sans" panose="020B0503020203020204" pitchFamily="34" charset="-52"/>
              <a:cs typeface="Arial"/>
            </a:endParaRPr>
          </a:p>
          <a:p>
            <a:pPr marL="16933">
              <a:spcBef>
                <a:spcPts val="140"/>
              </a:spcBef>
            </a:pPr>
            <a:r>
              <a:rPr lang="en-US" sz="3600" spc="-7" dirty="0" smtClean="0">
                <a:latin typeface="PT Sans" panose="020B0503020203020204" pitchFamily="34" charset="-52"/>
                <a:cs typeface="Arial"/>
              </a:rPr>
              <a:t>Practice</a:t>
            </a:r>
            <a:endParaRPr sz="3600" dirty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2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052736"/>
            <a:ext cx="6480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Phospholipids are major components of cell membranes</a:t>
            </a:r>
          </a:p>
          <a:p>
            <a:endParaRPr lang="en-US" b="1" dirty="0" smtClean="0"/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Phospholipids</a:t>
            </a:r>
            <a:r>
              <a:rPr lang="en-US" dirty="0" smtClean="0"/>
              <a:t> are similar to fats, but they have only two fatty acids rather than </a:t>
            </a:r>
            <a:r>
              <a:rPr lang="en-US" dirty="0" smtClean="0"/>
              <a:t>three</a:t>
            </a:r>
            <a:r>
              <a:rPr lang="en-US" dirty="0" smtClean="0"/>
              <a:t>.  The third </a:t>
            </a:r>
            <a:r>
              <a:rPr lang="en-US" b="1" dirty="0" smtClean="0"/>
              <a:t>hydroxyl</a:t>
            </a:r>
            <a:r>
              <a:rPr lang="en-US" dirty="0" smtClean="0"/>
              <a:t> group of </a:t>
            </a:r>
            <a:r>
              <a:rPr lang="en-US" b="1" dirty="0" smtClean="0"/>
              <a:t>glycerol</a:t>
            </a:r>
            <a:r>
              <a:rPr lang="en-US" dirty="0" smtClean="0"/>
              <a:t> is joined to a </a:t>
            </a:r>
            <a:r>
              <a:rPr lang="en-US" b="1" dirty="0" smtClean="0"/>
              <a:t>phosphate</a:t>
            </a:r>
            <a:r>
              <a:rPr lang="en-US" dirty="0" smtClean="0"/>
              <a:t> group, which is negative in electrical charge.  Additional small molecules, usually charged or polar, can be linked to the phosphate group to form a variety of phospholipids (Figure 1). </a:t>
            </a:r>
            <a:endParaRPr lang="ru-RU" dirty="0"/>
          </a:p>
        </p:txBody>
      </p:sp>
      <p:sp>
        <p:nvSpPr>
          <p:cNvPr id="1026" name="AutoShape 2" descr="Chapter 5 The Structure and Function of Macromolecules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hapter 5 The Structure and Function of Macromolecules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149080"/>
            <a:ext cx="318705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7272808" cy="420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Phospholipids show ambivalent behavior toward water.  Their tails, which consist of hydrocarbons, are hydrophobic and are excluded from water.  However, the phosphate group and its attachments form a hydrophilic head that has an affinity for water.  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smtClean="0"/>
              <a:t>When phospholipids are added to water, they self-assemble into aggregates that shield their hydrophobic portions from water.  One such cluster is a micelle, a </a:t>
            </a:r>
            <a:r>
              <a:rPr lang="en-US" dirty="0" err="1" smtClean="0"/>
              <a:t>phospholipid</a:t>
            </a:r>
            <a:r>
              <a:rPr lang="en-US" dirty="0" smtClean="0"/>
              <a:t> droplet with the phosphate heads on the outside, in contact with water.  The hydrocarbon tails are restricted to the water-free interior of the micelle.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59340"/>
            <a:ext cx="6552728" cy="337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At the surface of a cell, phospholipids are arranged in a </a:t>
            </a:r>
            <a:r>
              <a:rPr lang="en-US" dirty="0" err="1" smtClean="0"/>
              <a:t>bilayer</a:t>
            </a:r>
            <a:r>
              <a:rPr lang="en-US" dirty="0" smtClean="0"/>
              <a:t>, or double layer.  The </a:t>
            </a:r>
            <a:r>
              <a:rPr lang="en-US" dirty="0" err="1" smtClean="0"/>
              <a:t>hydorphilic</a:t>
            </a:r>
            <a:r>
              <a:rPr lang="en-US" dirty="0" smtClean="0"/>
              <a:t> heads of the molecules are on the outside of the </a:t>
            </a:r>
            <a:r>
              <a:rPr lang="en-US" dirty="0" err="1" smtClean="0"/>
              <a:t>bilayer</a:t>
            </a:r>
            <a:r>
              <a:rPr lang="en-US" dirty="0" smtClean="0"/>
              <a:t>, in contact with the aqueous </a:t>
            </a:r>
            <a:r>
              <a:rPr lang="en-US" dirty="0" err="1" smtClean="0"/>
              <a:t>soultions</a:t>
            </a:r>
            <a:r>
              <a:rPr lang="en-US" dirty="0" smtClean="0"/>
              <a:t> inside and outside the cell.  The hydrophobic tails point toward the interior of the membrane, away from the water.  The </a:t>
            </a:r>
            <a:r>
              <a:rPr lang="en-US" dirty="0" err="1" smtClean="0"/>
              <a:t>phospholipid</a:t>
            </a:r>
            <a:r>
              <a:rPr lang="en-US" dirty="0" smtClean="0"/>
              <a:t> </a:t>
            </a:r>
            <a:r>
              <a:rPr lang="en-US" dirty="0" err="1" smtClean="0"/>
              <a:t>bilayer</a:t>
            </a:r>
            <a:r>
              <a:rPr lang="en-US" dirty="0" smtClean="0"/>
              <a:t> forms a boundary between  the cell and its external environment; in fact, phospholipids are major components of cell membranes.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780928"/>
            <a:ext cx="6840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Practice.</a:t>
            </a:r>
          </a:p>
          <a:p>
            <a:r>
              <a:rPr lang="en-US" dirty="0" smtClean="0"/>
              <a:t>Hydroxyl</a:t>
            </a:r>
          </a:p>
          <a:p>
            <a:r>
              <a:rPr lang="en-US" dirty="0" smtClean="0"/>
              <a:t>Phospholipids</a:t>
            </a:r>
          </a:p>
          <a:p>
            <a:r>
              <a:rPr lang="en-US" dirty="0" smtClean="0"/>
              <a:t>Glycerol</a:t>
            </a:r>
          </a:p>
          <a:p>
            <a:r>
              <a:rPr lang="en-US" dirty="0" smtClean="0"/>
              <a:t>Hydrocarbon</a:t>
            </a:r>
          </a:p>
          <a:p>
            <a:r>
              <a:rPr lang="en-US" dirty="0" smtClean="0"/>
              <a:t>Hydrophilic</a:t>
            </a:r>
          </a:p>
          <a:p>
            <a:r>
              <a:rPr lang="en-US" dirty="0" smtClean="0"/>
              <a:t>Micelle</a:t>
            </a:r>
          </a:p>
          <a:p>
            <a:r>
              <a:rPr lang="en-US" dirty="0" err="1" smtClean="0"/>
              <a:t>Bilayer</a:t>
            </a:r>
            <a:endParaRPr lang="en-US" dirty="0" smtClean="0"/>
          </a:p>
          <a:p>
            <a:r>
              <a:rPr lang="en-US" dirty="0" smtClean="0"/>
              <a:t>Cell membrane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6288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Pneumonoultramicroscopicsilicovolcanoconiosis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220486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Lung disease caused by inhalation of silica dust.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Summary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27687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How to read and pronounce the scientific terms in English.</a:t>
            </a:r>
            <a:endParaRPr lang="en-US" smtClean="0"/>
          </a:p>
          <a:p>
            <a:pPr marL="342900" indent="-342900"/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Overview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700808"/>
            <a:ext cx="5688632" cy="1709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Biology terms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How to read biological terms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Prefixes and suffixes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Practice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7770" y="3862008"/>
            <a:ext cx="5330453" cy="113877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lang="en-US" sz="3600" spc="-7" dirty="0">
                <a:solidFill>
                  <a:srgbClr val="006FC0"/>
                </a:solidFill>
                <a:latin typeface="PT Sans" panose="020B0503020203020204" pitchFamily="34" charset="-52"/>
                <a:cs typeface="Arial"/>
              </a:rPr>
              <a:t>Part 1 </a:t>
            </a:r>
          </a:p>
          <a:p>
            <a:pPr marL="16933">
              <a:spcBef>
                <a:spcPts val="140"/>
              </a:spcBef>
            </a:pPr>
            <a:r>
              <a:rPr lang="en-US" sz="3600" spc="-7" dirty="0" smtClean="0">
                <a:latin typeface="PT Sans" panose="020B0503020203020204" pitchFamily="34" charset="-52"/>
                <a:cs typeface="Arial"/>
              </a:rPr>
              <a:t>Biology Terms</a:t>
            </a:r>
            <a:endParaRPr sz="3600" dirty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2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700808"/>
            <a:ext cx="6408712" cy="129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Scientific English </a:t>
            </a:r>
            <a:r>
              <a:rPr lang="en-US" dirty="0" smtClean="0"/>
              <a:t>is a subset of academic English and English used by those studying scientific subject. 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2852936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a</a:t>
            </a:r>
            <a:r>
              <a:rPr lang="en-US" dirty="0" smtClean="0"/>
              <a:t>cademic </a:t>
            </a:r>
            <a:r>
              <a:rPr lang="en-US" dirty="0" smtClean="0"/>
              <a:t>English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s</a:t>
            </a:r>
            <a:r>
              <a:rPr lang="en-US" dirty="0" smtClean="0"/>
              <a:t>cientific </a:t>
            </a:r>
            <a:r>
              <a:rPr lang="en-US" dirty="0" smtClean="0"/>
              <a:t>terminology</a:t>
            </a:r>
            <a:endParaRPr lang="ru-RU" dirty="0"/>
          </a:p>
        </p:txBody>
      </p:sp>
      <p:pic>
        <p:nvPicPr>
          <p:cNvPr id="2" name="Picture 2" descr="Книги, Исследование, Образования, Шко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645024"/>
            <a:ext cx="2505075" cy="2662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75856" y="2636912"/>
            <a:ext cx="2664296" cy="12241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2"/>
                </a:solidFill>
              </a:rPr>
              <a:t>Biology Terms</a:t>
            </a:r>
            <a:endParaRPr lang="ru-RU" b="1" u="sng" dirty="0">
              <a:solidFill>
                <a:schemeClr val="tx2"/>
              </a:solidFill>
            </a:endParaRPr>
          </a:p>
        </p:txBody>
      </p:sp>
      <p:pic>
        <p:nvPicPr>
          <p:cNvPr id="3" name="Picture 2" descr="Человек, Греческий, Старый, Гре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1619250" cy="24464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688" y="1340768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Greek</a:t>
            </a:r>
            <a:endParaRPr lang="ru-RU" dirty="0"/>
          </a:p>
        </p:txBody>
      </p:sp>
      <p:sp>
        <p:nvSpPr>
          <p:cNvPr id="7" name="Круговая стрелка 6"/>
          <p:cNvSpPr/>
          <p:nvPr/>
        </p:nvSpPr>
        <p:spPr>
          <a:xfrm rot="1908701">
            <a:off x="2501194" y="1695001"/>
            <a:ext cx="1440160" cy="1296144"/>
          </a:xfrm>
          <a:prstGeom prst="circular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3796" name="Picture 4" descr="Юлий Цезарь, Роман, Штриховая Графика, Императ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789040"/>
            <a:ext cx="1556792" cy="266429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44208" y="39330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Latin</a:t>
            </a:r>
            <a:endParaRPr lang="ru-RU" b="1" dirty="0"/>
          </a:p>
        </p:txBody>
      </p:sp>
      <p:sp>
        <p:nvSpPr>
          <p:cNvPr id="11" name="Выгнутая вниз стрелка 10"/>
          <p:cNvSpPr/>
          <p:nvPr/>
        </p:nvSpPr>
        <p:spPr>
          <a:xfrm rot="12528883">
            <a:off x="6108044" y="2994529"/>
            <a:ext cx="1296144" cy="432048"/>
          </a:xfrm>
          <a:prstGeom prst="curved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284984"/>
            <a:ext cx="41044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 smtClean="0"/>
              <a:t>Biochemistry</a:t>
            </a:r>
            <a:endParaRPr lang="en-US" i="1" dirty="0" smtClean="0"/>
          </a:p>
          <a:p>
            <a:pPr>
              <a:lnSpc>
                <a:spcPct val="150000"/>
              </a:lnSpc>
            </a:pPr>
            <a:r>
              <a:rPr lang="en-US" i="1" dirty="0" smtClean="0"/>
              <a:t>Biotechnology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Biodiversity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Bioengineering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Bio fuel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4341" name="Picture 5" descr="Организации Объединенных, Флаг, Королевство, Британский"/>
          <p:cNvPicPr>
            <a:picLocks noChangeAspect="1" noChangeArrowheads="1"/>
          </p:cNvPicPr>
          <p:nvPr/>
        </p:nvPicPr>
        <p:blipFill>
          <a:blip r:embed="rId2" cstate="print">
            <a:lum bright="80000"/>
          </a:blip>
          <a:srcRect/>
          <a:stretch>
            <a:fillRect/>
          </a:stretch>
        </p:blipFill>
        <p:spPr bwMode="auto">
          <a:xfrm>
            <a:off x="467544" y="2060848"/>
            <a:ext cx="1512168" cy="611560"/>
          </a:xfrm>
          <a:prstGeom prst="rect">
            <a:avLst/>
          </a:prstGeom>
          <a:noFill/>
        </p:spPr>
      </p:pic>
      <p:pic>
        <p:nvPicPr>
          <p:cNvPr id="14343" name="Picture 7" descr="Франция, Флаг, Национальных, Символы"/>
          <p:cNvPicPr>
            <a:picLocks noChangeAspect="1" noChangeArrowheads="1"/>
          </p:cNvPicPr>
          <p:nvPr/>
        </p:nvPicPr>
        <p:blipFill>
          <a:blip r:embed="rId3" cstate="print">
            <a:lum bright="69000"/>
          </a:blip>
          <a:srcRect/>
          <a:stretch>
            <a:fillRect/>
          </a:stretch>
        </p:blipFill>
        <p:spPr bwMode="auto">
          <a:xfrm>
            <a:off x="2483768" y="2060848"/>
            <a:ext cx="1512168" cy="648072"/>
          </a:xfrm>
          <a:prstGeom prst="rect">
            <a:avLst/>
          </a:prstGeom>
          <a:noFill/>
        </p:spPr>
      </p:pic>
      <p:pic>
        <p:nvPicPr>
          <p:cNvPr id="14345" name="Picture 9" descr="Испания, Флаг, Испанский, Национальных, Прапорщик"/>
          <p:cNvPicPr>
            <a:picLocks noChangeAspect="1" noChangeArrowheads="1"/>
          </p:cNvPicPr>
          <p:nvPr/>
        </p:nvPicPr>
        <p:blipFill>
          <a:blip r:embed="rId4" cstate="print">
            <a:lum bright="73000"/>
          </a:blip>
          <a:srcRect/>
          <a:stretch>
            <a:fillRect/>
          </a:stretch>
        </p:blipFill>
        <p:spPr bwMode="auto">
          <a:xfrm>
            <a:off x="4427984" y="2060848"/>
            <a:ext cx="1368152" cy="648072"/>
          </a:xfrm>
          <a:prstGeom prst="rect">
            <a:avLst/>
          </a:prstGeom>
          <a:noFill/>
        </p:spPr>
      </p:pic>
      <p:pic>
        <p:nvPicPr>
          <p:cNvPr id="14347" name="Picture 11" descr="Казахстан, Флаг, Национальный Флаг, Нация, Страны"/>
          <p:cNvPicPr>
            <a:picLocks noChangeAspect="1" noChangeArrowheads="1"/>
          </p:cNvPicPr>
          <p:nvPr/>
        </p:nvPicPr>
        <p:blipFill>
          <a:blip r:embed="rId5" cstate="print">
            <a:lum bright="45000"/>
          </a:blip>
          <a:srcRect/>
          <a:stretch>
            <a:fillRect/>
          </a:stretch>
        </p:blipFill>
        <p:spPr bwMode="auto">
          <a:xfrm>
            <a:off x="6156176" y="2060848"/>
            <a:ext cx="1440160" cy="69269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83568" y="22048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Biology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99792" y="2204864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/>
              <a:t>Biologie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2204864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Biología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300192" y="2204864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b="1" dirty="0" smtClean="0"/>
              <a:t>Биология</a:t>
            </a:r>
            <a:endParaRPr lang="ru-RU" b="1" dirty="0" smtClean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55576" y="692696"/>
            <a:ext cx="2088232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187624" y="90872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Biology </a:t>
            </a:r>
            <a:r>
              <a:rPr lang="en-US" dirty="0" smtClean="0"/>
              <a:t>(root: </a:t>
            </a:r>
            <a:r>
              <a:rPr lang="en-US" b="1" dirty="0" smtClean="0"/>
              <a:t>bio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9" grpId="0"/>
      <p:bldP spid="20" grpId="0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rom DNA to protein - 3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412776"/>
            <a:ext cx="7200000" cy="405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7647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 </a:t>
            </a:r>
            <a:r>
              <a:rPr lang="en-US" b="1" dirty="0" smtClean="0"/>
              <a:t>DNA</a:t>
            </a:r>
            <a:r>
              <a:rPr lang="en-US" b="1" dirty="0" smtClean="0"/>
              <a:t> </a:t>
            </a:r>
            <a:r>
              <a:rPr lang="en-US" b="1" dirty="0" smtClean="0"/>
              <a:t>to </a:t>
            </a:r>
            <a:r>
              <a:rPr lang="en-US" b="1" dirty="0" smtClean="0"/>
              <a:t>Protein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544522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https://www.youtube.com/watch?v=gG7uCskUOrAPROTEIN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397000"/>
          <a:ext cx="542426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132"/>
                <a:gridCol w="27121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prstClr val="black"/>
                          </a:solidFill>
                        </a:rPr>
                        <a:t>Genome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prstClr val="black"/>
                          </a:solidFill>
                        </a:rPr>
                        <a:t>геном</a:t>
                      </a:r>
                      <a:endParaRPr lang="ru-RU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Chromosome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хромосома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prstClr val="black"/>
                          </a:solidFill>
                        </a:rPr>
                        <a:t>Histones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prstClr val="black"/>
                          </a:solidFill>
                        </a:rPr>
                        <a:t>гистоны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DNA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ДНК</a:t>
                      </a:r>
                      <a:endParaRPr lang="en-US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prstClr val="black"/>
                          </a:solidFill>
                        </a:rPr>
                        <a:t>RNA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prstClr val="black"/>
                          </a:solidFill>
                        </a:rPr>
                        <a:t>РНК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RNA polymerase</a:t>
                      </a:r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РНК полимераза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Cytoplasm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цитоплазма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Transcription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транскрипция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Ячейки, Клеточное Ядро, Cytoblast, Plasmosome, Яд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1346498" cy="1584176"/>
          </a:xfrm>
          <a:prstGeom prst="rect">
            <a:avLst/>
          </a:prstGeom>
          <a:noFill/>
        </p:spPr>
      </p:pic>
      <p:pic>
        <p:nvPicPr>
          <p:cNvPr id="4" name="Picture 4" descr="Днк, Двойной Спирали, Науки, Рнк, Медицинские, Биолог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08204" y="2816932"/>
            <a:ext cx="2483768" cy="1259632"/>
          </a:xfrm>
          <a:prstGeom prst="rect">
            <a:avLst/>
          </a:prstGeom>
          <a:noFill/>
        </p:spPr>
      </p:pic>
      <p:pic>
        <p:nvPicPr>
          <p:cNvPr id="5" name="Picture 6" descr="Хромосомы, Генетика, Метацентрическую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085184"/>
            <a:ext cx="2592288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3987</TotalTime>
  <Words>512</Words>
  <Application>Microsoft Office PowerPoint</Application>
  <PresentationFormat>Экран (4:3)</PresentationFormat>
  <Paragraphs>151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AL-FARABI KAZAKH NATIONAL UNIVERSITY </vt:lpstr>
      <vt:lpstr>Module 1 Reading Scientific Texts</vt:lpstr>
      <vt:lpstr>Overview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Practice</vt:lpstr>
      <vt:lpstr>Слайд 18</vt:lpstr>
      <vt:lpstr>Prefixes</vt:lpstr>
      <vt:lpstr>Suffixes</vt:lpstr>
      <vt:lpstr>Слайд 21</vt:lpstr>
      <vt:lpstr>Слайд 22</vt:lpstr>
      <vt:lpstr>Слайд 23</vt:lpstr>
      <vt:lpstr>Слайд 24</vt:lpstr>
      <vt:lpstr>Слайд 25</vt:lpstr>
      <vt:lpstr>Слайд 26</vt:lpstr>
      <vt:lpstr>Summary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Mira 144</dc:creator>
  <cp:lastModifiedBy>Mira 144</cp:lastModifiedBy>
  <cp:revision>23</cp:revision>
  <dcterms:created xsi:type="dcterms:W3CDTF">2021-01-13T12:58:48Z</dcterms:created>
  <dcterms:modified xsi:type="dcterms:W3CDTF">2021-01-17T13:55:43Z</dcterms:modified>
</cp:coreProperties>
</file>